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ne Little Font" charset="1" panose="00000500000000000000"/>
      <p:regular r:id="rId10"/>
    </p:embeddedFont>
    <p:embeddedFont>
      <p:font typeface="One Little Font Bold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Childos Arabic" charset="1" panose="00000500000000000000"/>
      <p:regular r:id="rId18"/>
    </p:embeddedFont>
    <p:embeddedFont>
      <p:font typeface="Childos Arabic Bold" charset="1" panose="00000800000000000000"/>
      <p:regular r:id="rId19"/>
    </p:embeddedFont>
    <p:embeddedFont>
      <p:font typeface="Childos Arabic Light" charset="1" panose="00000400000000000000"/>
      <p:regular r:id="rId20"/>
    </p:embeddedFont>
    <p:embeddedFont>
      <p:font typeface="Childos Arabic Medium" charset="1" panose="00000600000000000000"/>
      <p:regular r:id="rId21"/>
    </p:embeddedFont>
    <p:embeddedFont>
      <p:font typeface="Childos Arabic Semi-Bold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46.jpe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jpe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jpeg" Type="http://schemas.openxmlformats.org/officeDocument/2006/relationships/image"/><Relationship Id="rId17" Target="../media/image24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5.jpe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956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971" t="-80933" r="-2971" b="-280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66209">
            <a:off x="29609" y="3197017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2" y="0"/>
                </a:lnTo>
                <a:lnTo>
                  <a:pt x="1998182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9622" y="8713932"/>
            <a:ext cx="7851896" cy="1413341"/>
          </a:xfrm>
          <a:custGeom>
            <a:avLst/>
            <a:gdLst/>
            <a:ahLst/>
            <a:cxnLst/>
            <a:rect r="r" b="b" t="t" l="l"/>
            <a:pathLst>
              <a:path h="1413341" w="7851896">
                <a:moveTo>
                  <a:pt x="0" y="0"/>
                </a:moveTo>
                <a:lnTo>
                  <a:pt x="7851896" y="0"/>
                </a:lnTo>
                <a:lnTo>
                  <a:pt x="7851896" y="1413341"/>
                </a:lnTo>
                <a:lnTo>
                  <a:pt x="0" y="1413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8717" y="7628266"/>
            <a:ext cx="8037750" cy="1446795"/>
          </a:xfrm>
          <a:custGeom>
            <a:avLst/>
            <a:gdLst/>
            <a:ahLst/>
            <a:cxnLst/>
            <a:rect r="r" b="b" t="t" l="l"/>
            <a:pathLst>
              <a:path h="1446795" w="8037750">
                <a:moveTo>
                  <a:pt x="0" y="0"/>
                </a:moveTo>
                <a:lnTo>
                  <a:pt x="8037751" y="0"/>
                </a:lnTo>
                <a:lnTo>
                  <a:pt x="8037751" y="1446795"/>
                </a:lnTo>
                <a:lnTo>
                  <a:pt x="0" y="1446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6289817" y="-200553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7715" y="5628219"/>
            <a:ext cx="5182157" cy="4499055"/>
          </a:xfrm>
          <a:custGeom>
            <a:avLst/>
            <a:gdLst/>
            <a:ahLst/>
            <a:cxnLst/>
            <a:rect r="r" b="b" t="t" l="l"/>
            <a:pathLst>
              <a:path h="4499055" w="5182157">
                <a:moveTo>
                  <a:pt x="0" y="0"/>
                </a:moveTo>
                <a:lnTo>
                  <a:pt x="5182157" y="0"/>
                </a:lnTo>
                <a:lnTo>
                  <a:pt x="5182157" y="4499054"/>
                </a:lnTo>
                <a:lnTo>
                  <a:pt x="0" y="4499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05296" y="1511267"/>
            <a:ext cx="15260531" cy="34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1"/>
              </a:lnSpc>
            </a:pPr>
            <a:r>
              <a:rPr lang="en-US" sz="9360" spc="-9">
                <a:solidFill>
                  <a:srgbClr val="D66A12"/>
                </a:solidFill>
                <a:latin typeface="Childos Arabic Semi-Bold"/>
              </a:rPr>
              <a:t>Catalysis with Zeolites and Production of Iso-Butene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5725" y="7533016"/>
            <a:ext cx="7202275" cy="298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4"/>
              </a:lnSpc>
            </a:pPr>
            <a:r>
              <a:rPr lang="en-US" sz="3367" spc="417">
                <a:solidFill>
                  <a:srgbClr val="000000"/>
                </a:solidFill>
                <a:latin typeface="Childos Arabic Bold"/>
              </a:rPr>
              <a:t>Presented by:</a:t>
            </a:r>
          </a:p>
          <a:p>
            <a:pPr algn="ctr">
              <a:lnSpc>
                <a:spcPts val="4714"/>
              </a:lnSpc>
            </a:pPr>
            <a:r>
              <a:rPr lang="en-US" sz="3367" spc="417">
                <a:solidFill>
                  <a:srgbClr val="000000"/>
                </a:solidFill>
                <a:latin typeface="Childos Arabic Bold"/>
              </a:rPr>
              <a:t>Arushi Gupta - 210107013</a:t>
            </a:r>
          </a:p>
          <a:p>
            <a:pPr algn="ctr">
              <a:lnSpc>
                <a:spcPts val="4714"/>
              </a:lnSpc>
            </a:pPr>
            <a:r>
              <a:rPr lang="en-US" sz="3367" spc="417">
                <a:solidFill>
                  <a:srgbClr val="000000"/>
                </a:solidFill>
                <a:latin typeface="Childos Arabic Bold"/>
              </a:rPr>
              <a:t>Ayush Mishra-210107016</a:t>
            </a:r>
          </a:p>
          <a:p>
            <a:pPr algn="ctr">
              <a:lnSpc>
                <a:spcPts val="4714"/>
              </a:lnSpc>
            </a:pPr>
            <a:r>
              <a:rPr lang="en-US" sz="3367" spc="417">
                <a:solidFill>
                  <a:srgbClr val="000000"/>
                </a:solidFill>
                <a:latin typeface="Childos Arabic Bold"/>
              </a:rPr>
              <a:t>Ayush Tiwari-210107017</a:t>
            </a:r>
          </a:p>
          <a:p>
            <a:pPr algn="ctr">
              <a:lnSpc>
                <a:spcPts val="471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34232" y="5380194"/>
            <a:ext cx="4965236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hildos Arabic Bold"/>
              </a:rPr>
              <a:t>Date: 01/04/2024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1524" y="6682770"/>
            <a:ext cx="9908003" cy="90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057">
                <a:solidFill>
                  <a:srgbClr val="000000"/>
                </a:solidFill>
                <a:latin typeface="Childos Arabic"/>
              </a:rPr>
              <a:t>CL-304 : Chemical Process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218" y="2831022"/>
            <a:ext cx="15965572" cy="6975303"/>
          </a:xfrm>
          <a:custGeom>
            <a:avLst/>
            <a:gdLst/>
            <a:ahLst/>
            <a:cxnLst/>
            <a:rect r="r" b="b" t="t" l="l"/>
            <a:pathLst>
              <a:path h="6975303" w="15965572">
                <a:moveTo>
                  <a:pt x="0" y="0"/>
                </a:moveTo>
                <a:lnTo>
                  <a:pt x="15965572" y="0"/>
                </a:lnTo>
                <a:lnTo>
                  <a:pt x="15965572" y="6975304"/>
                </a:lnTo>
                <a:lnTo>
                  <a:pt x="0" y="69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7634" y="129590"/>
            <a:ext cx="4172658" cy="4391722"/>
          </a:xfrm>
          <a:custGeom>
            <a:avLst/>
            <a:gdLst/>
            <a:ahLst/>
            <a:cxnLst/>
            <a:rect r="r" b="b" t="t" l="l"/>
            <a:pathLst>
              <a:path h="4391722" w="4172658">
                <a:moveTo>
                  <a:pt x="0" y="0"/>
                </a:moveTo>
                <a:lnTo>
                  <a:pt x="4172658" y="0"/>
                </a:lnTo>
                <a:lnTo>
                  <a:pt x="4172658" y="4391722"/>
                </a:lnTo>
                <a:lnTo>
                  <a:pt x="0" y="4391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01785" y="205216"/>
            <a:ext cx="6993664" cy="196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25"/>
              </a:lnSpc>
              <a:spcBef>
                <a:spcPct val="0"/>
              </a:spcBef>
            </a:pPr>
            <a:r>
              <a:rPr lang="en-US" sz="11446">
                <a:solidFill>
                  <a:srgbClr val="D66A12"/>
                </a:solidFill>
                <a:latin typeface="One Little Font"/>
              </a:rPr>
              <a:t>ISOBUTENE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743" y="2153884"/>
            <a:ext cx="5909105" cy="67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000000"/>
                </a:solidFill>
                <a:latin typeface="Canva Sans"/>
              </a:rPr>
              <a:t>Chemical formula: C4H8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454637"/>
            <a:ext cx="1801485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Butyl Rubber Production: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Primary component for manufacturing butyl rubber, used in tires and seals.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Fuel Additives: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Blended into gasoline to improve octane ratings and combustion efficiency.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Polymer Manufacturing: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Essential for creating polymers used in plastics, adhesives, and synthetic fibers.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175393" y="3634217"/>
            <a:ext cx="42567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Applications: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7125" y="437740"/>
            <a:ext cx="14229918" cy="17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D66A12"/>
                </a:solidFill>
                <a:latin typeface="One Little Font Semi-Bold"/>
              </a:rPr>
              <a:t>CATALYTIC PROCESSES WITH ZEOLITES FOR ISO-BUTENE PRODUCTION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2350" y="-645783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5" y="0"/>
                </a:lnTo>
                <a:lnTo>
                  <a:pt x="1853635" y="1853635"/>
                </a:lnTo>
                <a:lnTo>
                  <a:pt x="0" y="1853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35824" y="8113203"/>
            <a:ext cx="2108113" cy="689928"/>
          </a:xfrm>
          <a:custGeom>
            <a:avLst/>
            <a:gdLst/>
            <a:ahLst/>
            <a:cxnLst/>
            <a:rect r="r" b="b" t="t" l="l"/>
            <a:pathLst>
              <a:path h="689928" w="2108113">
                <a:moveTo>
                  <a:pt x="0" y="0"/>
                </a:moveTo>
                <a:lnTo>
                  <a:pt x="2108114" y="0"/>
                </a:lnTo>
                <a:lnTo>
                  <a:pt x="2108114" y="689928"/>
                </a:lnTo>
                <a:lnTo>
                  <a:pt x="0" y="689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37148">
            <a:off x="2422451" y="4386370"/>
            <a:ext cx="1472861" cy="482027"/>
          </a:xfrm>
          <a:custGeom>
            <a:avLst/>
            <a:gdLst/>
            <a:ahLst/>
            <a:cxnLst/>
            <a:rect r="r" b="b" t="t" l="l"/>
            <a:pathLst>
              <a:path h="482027" w="1472861">
                <a:moveTo>
                  <a:pt x="0" y="0"/>
                </a:moveTo>
                <a:lnTo>
                  <a:pt x="1472861" y="0"/>
                </a:lnTo>
                <a:lnTo>
                  <a:pt x="1472861" y="482027"/>
                </a:lnTo>
                <a:lnTo>
                  <a:pt x="0" y="4820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750895"/>
            <a:ext cx="8790431" cy="75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4406" u="sng">
                <a:solidFill>
                  <a:srgbClr val="D66A12"/>
                </a:solidFill>
                <a:latin typeface="Canva Sans Bold"/>
              </a:rPr>
              <a:t>1.Catalytic Cracking of Butanes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252" y="3688778"/>
            <a:ext cx="17259300" cy="611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785" indent="-394892" lvl="1">
              <a:lnSpc>
                <a:spcPts val="5413"/>
              </a:lnSpc>
              <a:buFont typeface="Arial"/>
              <a:buChar char="•"/>
            </a:pPr>
            <a:r>
              <a:rPr lang="en-US" sz="3658" spc="142">
                <a:solidFill>
                  <a:srgbClr val="000000"/>
                </a:solidFill>
                <a:latin typeface="Childos Arabic"/>
              </a:rPr>
              <a:t> Catalytic cracking of butanes is a primary method for iso-butene production.</a:t>
            </a:r>
          </a:p>
          <a:p>
            <a:pPr marL="789785" indent="-394892" lvl="1">
              <a:lnSpc>
                <a:spcPts val="5413"/>
              </a:lnSpc>
              <a:buFont typeface="Arial"/>
              <a:buChar char="•"/>
            </a:pPr>
            <a:r>
              <a:rPr lang="en-US" sz="3658" spc="142">
                <a:solidFill>
                  <a:srgbClr val="000000"/>
                </a:solidFill>
                <a:latin typeface="Childos Arabic"/>
              </a:rPr>
              <a:t>Zeolites act as catalysts by providing active sites within their porous structure.</a:t>
            </a:r>
          </a:p>
          <a:p>
            <a:pPr marL="789785" indent="-394892" lvl="1">
              <a:lnSpc>
                <a:spcPts val="5413"/>
              </a:lnSpc>
              <a:buFont typeface="Arial"/>
              <a:buChar char="•"/>
            </a:pPr>
            <a:r>
              <a:rPr lang="en-US" sz="3658" spc="142">
                <a:solidFill>
                  <a:srgbClr val="000000"/>
                </a:solidFill>
                <a:latin typeface="Childos Arabic"/>
              </a:rPr>
              <a:t>Long-chain hydrocarbons in butane feedstocks are broken down into smaller molecules, including iso-butene.</a:t>
            </a:r>
          </a:p>
          <a:p>
            <a:pPr marL="789785" indent="-394892" lvl="1">
              <a:lnSpc>
                <a:spcPts val="5413"/>
              </a:lnSpc>
              <a:buFont typeface="Arial"/>
              <a:buChar char="•"/>
            </a:pPr>
            <a:r>
              <a:rPr lang="en-US" sz="3658" spc="142">
                <a:solidFill>
                  <a:srgbClr val="000000"/>
                </a:solidFill>
                <a:latin typeface="Childos Arabic"/>
              </a:rPr>
              <a:t>Shape-selective properties of zeolites ensure specific molecular sizes can access catalytic sites, favoring iso-butene formation.</a:t>
            </a:r>
          </a:p>
          <a:p>
            <a:pPr marL="789785" indent="-394892" lvl="1">
              <a:lnSpc>
                <a:spcPts val="5413"/>
              </a:lnSpc>
              <a:buFont typeface="Arial"/>
              <a:buChar char="•"/>
            </a:pPr>
            <a:r>
              <a:rPr lang="en-US" sz="3658" spc="142">
                <a:solidFill>
                  <a:srgbClr val="000000"/>
                </a:solidFill>
                <a:latin typeface="Childos Arabic"/>
              </a:rPr>
              <a:t>Zeolite catalysts offer high activity and selectivity, minimizing undesired byproducts.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7125" y="396327"/>
            <a:ext cx="14369800" cy="170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>
                <a:solidFill>
                  <a:srgbClr val="D66A12"/>
                </a:solidFill>
                <a:latin typeface="One Little Font Semi-Bold"/>
              </a:rPr>
              <a:t>CATALYTIC PROCESSES WITH ZEOLITES FOR ISO-BUTENE PRODUCTION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2350" y="-645783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5" y="0"/>
                </a:lnTo>
                <a:lnTo>
                  <a:pt x="1853635" y="1853635"/>
                </a:lnTo>
                <a:lnTo>
                  <a:pt x="0" y="1853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35824" y="8113203"/>
            <a:ext cx="2108113" cy="689928"/>
          </a:xfrm>
          <a:custGeom>
            <a:avLst/>
            <a:gdLst/>
            <a:ahLst/>
            <a:cxnLst/>
            <a:rect r="r" b="b" t="t" l="l"/>
            <a:pathLst>
              <a:path h="689928" w="2108113">
                <a:moveTo>
                  <a:pt x="0" y="0"/>
                </a:moveTo>
                <a:lnTo>
                  <a:pt x="2108114" y="0"/>
                </a:lnTo>
                <a:lnTo>
                  <a:pt x="2108114" y="689928"/>
                </a:lnTo>
                <a:lnTo>
                  <a:pt x="0" y="689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37148">
            <a:off x="2422451" y="4386370"/>
            <a:ext cx="1472861" cy="482027"/>
          </a:xfrm>
          <a:custGeom>
            <a:avLst/>
            <a:gdLst/>
            <a:ahLst/>
            <a:cxnLst/>
            <a:rect r="r" b="b" t="t" l="l"/>
            <a:pathLst>
              <a:path h="482027" w="1472861">
                <a:moveTo>
                  <a:pt x="0" y="0"/>
                </a:moveTo>
                <a:lnTo>
                  <a:pt x="1472861" y="0"/>
                </a:lnTo>
                <a:lnTo>
                  <a:pt x="1472861" y="482027"/>
                </a:lnTo>
                <a:lnTo>
                  <a:pt x="0" y="4820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750895"/>
            <a:ext cx="12492650" cy="75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4406" u="sng">
                <a:solidFill>
                  <a:srgbClr val="D66A12"/>
                </a:solidFill>
                <a:latin typeface="Canva Sans Bold"/>
              </a:rPr>
              <a:t>2.Catalytic Dehydrogenation of Iso-Butane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470" y="3789239"/>
            <a:ext cx="16429324" cy="615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073" indent="-358036" lvl="1">
              <a:lnSpc>
                <a:spcPts val="4908"/>
              </a:lnSpc>
              <a:buFont typeface="Arial"/>
              <a:buChar char="•"/>
            </a:pPr>
            <a:r>
              <a:rPr lang="en-US" sz="3316" spc="129">
                <a:solidFill>
                  <a:srgbClr val="000000"/>
                </a:solidFill>
                <a:latin typeface="Childos Arabic"/>
              </a:rPr>
              <a:t>Catalytic dehydrogenation of iso-butane is another common method for iso-butene production.</a:t>
            </a:r>
          </a:p>
          <a:p>
            <a:pPr marL="716073" indent="-358036" lvl="1">
              <a:lnSpc>
                <a:spcPts val="4908"/>
              </a:lnSpc>
              <a:buFont typeface="Arial"/>
              <a:buChar char="•"/>
            </a:pPr>
            <a:r>
              <a:rPr lang="en-US" sz="3316" spc="129">
                <a:solidFill>
                  <a:srgbClr val="000000"/>
                </a:solidFill>
                <a:latin typeface="Childos Arabic"/>
              </a:rPr>
              <a:t>Zeolite catalysts facilitate this reaction by providing active sites for dehydrogenation.</a:t>
            </a:r>
          </a:p>
          <a:p>
            <a:pPr marL="716073" indent="-358036" lvl="1">
              <a:lnSpc>
                <a:spcPts val="4908"/>
              </a:lnSpc>
              <a:buFont typeface="Arial"/>
              <a:buChar char="•"/>
            </a:pPr>
            <a:r>
              <a:rPr lang="en-US" sz="3316" spc="129">
                <a:solidFill>
                  <a:srgbClr val="000000"/>
                </a:solidFill>
                <a:latin typeface="Childos Arabic"/>
              </a:rPr>
              <a:t>Iso-butane molecules adsorb onto the surface of zeolite catalysts, where they undergo dehydrogenation reactions.</a:t>
            </a:r>
          </a:p>
          <a:p>
            <a:pPr marL="716073" indent="-358036" lvl="1">
              <a:lnSpc>
                <a:spcPts val="4908"/>
              </a:lnSpc>
              <a:buFont typeface="Arial"/>
              <a:buChar char="•"/>
            </a:pPr>
            <a:r>
              <a:rPr lang="en-US" sz="3316" spc="129">
                <a:solidFill>
                  <a:srgbClr val="000000"/>
                </a:solidFill>
                <a:latin typeface="Childos Arabic"/>
              </a:rPr>
              <a:t>The acidic nature of zeolites enhances activation of iso-butane molecules, promoting hydrogen removal.</a:t>
            </a:r>
          </a:p>
          <a:p>
            <a:pPr marL="716073" indent="-358036" lvl="1">
              <a:lnSpc>
                <a:spcPts val="4908"/>
              </a:lnSpc>
              <a:buFont typeface="Arial"/>
              <a:buChar char="•"/>
            </a:pPr>
            <a:r>
              <a:rPr lang="en-US" sz="3316" spc="129">
                <a:solidFill>
                  <a:srgbClr val="000000"/>
                </a:solidFill>
                <a:latin typeface="Childos Arabic"/>
              </a:rPr>
              <a:t>Zeolite catalysts offer high stability under reaction conditions, ensuring continuous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2332" y="573471"/>
            <a:ext cx="13989827" cy="170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>
                <a:solidFill>
                  <a:srgbClr val="D66A12"/>
                </a:solidFill>
                <a:latin typeface="One Little Font Semi-Bold"/>
              </a:rPr>
              <a:t>CATALYTIC PROCESSES WITH ZEOLITES FOR ISO-BUTENE PRODUCTION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2350" y="-645783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5" y="0"/>
                </a:lnTo>
                <a:lnTo>
                  <a:pt x="1853635" y="1853635"/>
                </a:lnTo>
                <a:lnTo>
                  <a:pt x="0" y="1853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35824" y="8113203"/>
            <a:ext cx="2108113" cy="689928"/>
          </a:xfrm>
          <a:custGeom>
            <a:avLst/>
            <a:gdLst/>
            <a:ahLst/>
            <a:cxnLst/>
            <a:rect r="r" b="b" t="t" l="l"/>
            <a:pathLst>
              <a:path h="689928" w="2108113">
                <a:moveTo>
                  <a:pt x="0" y="0"/>
                </a:moveTo>
                <a:lnTo>
                  <a:pt x="2108114" y="0"/>
                </a:lnTo>
                <a:lnTo>
                  <a:pt x="2108114" y="689928"/>
                </a:lnTo>
                <a:lnTo>
                  <a:pt x="0" y="689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37148">
            <a:off x="2422451" y="4386370"/>
            <a:ext cx="1472861" cy="482027"/>
          </a:xfrm>
          <a:custGeom>
            <a:avLst/>
            <a:gdLst/>
            <a:ahLst/>
            <a:cxnLst/>
            <a:rect r="r" b="b" t="t" l="l"/>
            <a:pathLst>
              <a:path h="482027" w="1472861">
                <a:moveTo>
                  <a:pt x="0" y="0"/>
                </a:moveTo>
                <a:lnTo>
                  <a:pt x="1472861" y="0"/>
                </a:lnTo>
                <a:lnTo>
                  <a:pt x="1472861" y="482027"/>
                </a:lnTo>
                <a:lnTo>
                  <a:pt x="0" y="4820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1849" y="3046170"/>
            <a:ext cx="12492650" cy="75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4406" u="sng">
                <a:solidFill>
                  <a:srgbClr val="D66A12"/>
                </a:solidFill>
                <a:latin typeface="Canva Sans Bold"/>
              </a:rPr>
              <a:t>3.Catalytic Dehydration of Tertiary Butanol: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7305" y="4125263"/>
            <a:ext cx="16241486" cy="513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5290" indent="-372645" lvl="1">
              <a:lnSpc>
                <a:spcPts val="5108"/>
              </a:lnSpc>
              <a:buFont typeface="Arial"/>
              <a:buChar char="•"/>
            </a:pPr>
            <a:r>
              <a:rPr lang="en-US" sz="3452" spc="134">
                <a:solidFill>
                  <a:srgbClr val="000000"/>
                </a:solidFill>
                <a:latin typeface="Childos Arabic"/>
              </a:rPr>
              <a:t>Zeolite catalysts facilitate the removal of water molecules from tertiary butanol.</a:t>
            </a:r>
          </a:p>
          <a:p>
            <a:pPr marL="745290" indent="-372645" lvl="1">
              <a:lnSpc>
                <a:spcPts val="5108"/>
              </a:lnSpc>
              <a:buFont typeface="Arial"/>
              <a:buChar char="•"/>
            </a:pPr>
            <a:r>
              <a:rPr lang="en-US" sz="3452" spc="134">
                <a:solidFill>
                  <a:srgbClr val="000000"/>
                </a:solidFill>
                <a:latin typeface="Childos Arabic"/>
              </a:rPr>
              <a:t>Tertiary butanol molecules adsorb onto the surface of zeolite catalysts, where dehydration reactions occur.</a:t>
            </a:r>
          </a:p>
          <a:p>
            <a:pPr marL="745290" indent="-372645" lvl="1">
              <a:lnSpc>
                <a:spcPts val="5108"/>
              </a:lnSpc>
              <a:buFont typeface="Arial"/>
              <a:buChar char="•"/>
            </a:pPr>
            <a:r>
              <a:rPr lang="en-US" sz="3452" spc="134">
                <a:solidFill>
                  <a:srgbClr val="000000"/>
                </a:solidFill>
                <a:latin typeface="Childos Arabic"/>
              </a:rPr>
              <a:t>The porous structure of zeolites provides an ideal environment for efficient conversion of tertiary butanol into iso-butene.</a:t>
            </a:r>
          </a:p>
          <a:p>
            <a:pPr marL="745290" indent="-372645" lvl="1">
              <a:lnSpc>
                <a:spcPts val="5108"/>
              </a:lnSpc>
              <a:buFont typeface="Arial"/>
              <a:buChar char="•"/>
            </a:pPr>
            <a:r>
              <a:rPr lang="en-US" sz="3452" spc="134">
                <a:solidFill>
                  <a:srgbClr val="000000"/>
                </a:solidFill>
                <a:latin typeface="Childos Arabic"/>
              </a:rPr>
              <a:t>Zeolite catalysts offer advantages such as high activity and selectivity, making them preferred for this process.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un Playful Simple Shape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Fun Playful Simple Shape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Fun Playful Simple Scrapbook Shape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Fun Playful Simple Scrapbook Squiggle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Organic Abstract Shape Illustration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Organic Abstract Shape Illustration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9425679" y="0"/>
            <a:ext cx="8862321" cy="10287000"/>
          </a:xfrm>
          <a:prstGeom prst="rect">
            <a:avLst/>
          </a:prstGeom>
          <a:solidFill>
            <a:srgbClr val="A7D9BA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9927476" y="668721"/>
            <a:ext cx="7963075" cy="8526739"/>
            <a:chOff x="0" y="0"/>
            <a:chExt cx="10617434" cy="11368985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923143" cy="268191"/>
            </a:xfrm>
            <a:prstGeom prst="rect">
              <a:avLst/>
            </a:prstGeom>
            <a:solidFill>
              <a:srgbClr val="FFF9D8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954238"/>
              <a:ext cx="10617434" cy="10414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58"/>
                </a:lnSpc>
              </a:pPr>
              <a:r>
                <a:rPr lang="en-US" sz="2305" u="none">
                  <a:solidFill>
                    <a:srgbClr val="000000"/>
                  </a:solidFill>
                  <a:latin typeface="Canva Sans Bold"/>
                </a:rPr>
                <a:t>High Activity: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Zeolite catalysts exhibit high catalytic activity, accelerating conversion at low temperatures and pressures.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Porous structure provides ample active sites for efficient mass transfer and reaction kinetics.</a:t>
              </a:r>
            </a:p>
            <a:p>
              <a:pPr marL="0" indent="0" lvl="0">
                <a:lnSpc>
                  <a:spcPts val="3458"/>
                </a:lnSpc>
              </a:pPr>
              <a:r>
                <a:rPr lang="en-US" sz="2305" u="none">
                  <a:solidFill>
                    <a:srgbClr val="000000"/>
                  </a:solidFill>
                  <a:latin typeface="Canva Sans Bold"/>
                </a:rPr>
                <a:t>Selectivity: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 Bold"/>
                </a:rPr>
                <a:t> </a:t>
              </a: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Zeolites offer excellent selectivity towards iso-butene, minimizing undesired byproducts.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Shape-selective properties ensure only appropriate molecules access catalytic sites, favoring desired pathways.</a:t>
              </a:r>
            </a:p>
            <a:p>
              <a:pPr marL="0" indent="0" lvl="0">
                <a:lnSpc>
                  <a:spcPts val="3458"/>
                </a:lnSpc>
              </a:pPr>
              <a:r>
                <a:rPr lang="en-US" sz="2305" u="none">
                  <a:solidFill>
                    <a:srgbClr val="000000"/>
                  </a:solidFill>
                  <a:latin typeface="Canva Sans Bold"/>
                </a:rPr>
                <a:t>Stability: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Zeolite catalysts are thermally and chemically stable, maintaining performance under harsh conditions.</a:t>
              </a:r>
            </a:p>
            <a:p>
              <a:pPr marL="497812" indent="-248906" lvl="1">
                <a:lnSpc>
                  <a:spcPts val="3458"/>
                </a:lnSpc>
                <a:buAutoNum type="arabicPeriod" startAt="1"/>
              </a:pPr>
              <a:r>
                <a:rPr lang="en-US" sz="2305" u="none">
                  <a:solidFill>
                    <a:srgbClr val="000000"/>
                  </a:solidFill>
                  <a:latin typeface="Canva Sans"/>
                </a:rPr>
                <a:t>Stability ensures continuous performance and longevity in iso-butene production processes.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289929"/>
            <a:ext cx="3378602" cy="968371"/>
            <a:chOff x="0" y="0"/>
            <a:chExt cx="4504802" cy="1291162"/>
          </a:xfrm>
        </p:grpSpPr>
        <p:sp>
          <p:nvSpPr>
            <p:cNvPr name="AutoShape 13" id="13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D2A23D"/>
            </a:solidFill>
          </p:spPr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CB65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21811" y="5447"/>
              <a:ext cx="1282991" cy="1282991"/>
            </a:xfrm>
            <a:custGeom>
              <a:avLst/>
              <a:gdLst/>
              <a:ahLst/>
              <a:cxnLst/>
              <a:rect r="r" b="b" t="t" l="l"/>
              <a:pathLst>
                <a:path h="1282991" w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572542" y="5602033"/>
            <a:ext cx="2687896" cy="2687896"/>
          </a:xfrm>
          <a:custGeom>
            <a:avLst/>
            <a:gdLst/>
            <a:ahLst/>
            <a:cxnLst/>
            <a:rect r="r" b="b" t="t" l="l"/>
            <a:pathLst>
              <a:path h="2687896" w="2687896">
                <a:moveTo>
                  <a:pt x="0" y="0"/>
                </a:moveTo>
                <a:lnTo>
                  <a:pt x="2687896" y="0"/>
                </a:lnTo>
                <a:lnTo>
                  <a:pt x="2687896" y="2687896"/>
                </a:lnTo>
                <a:lnTo>
                  <a:pt x="0" y="26878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4610" y="885825"/>
            <a:ext cx="8641321" cy="47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200">
                <a:solidFill>
                  <a:srgbClr val="875F38"/>
                </a:solidFill>
                <a:latin typeface="Childos Arabic"/>
              </a:rPr>
              <a:t>ADVANTAGES OF ZEOLITE CATALYSTS IN ISO-BUTENE PRODUCTION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56652">
            <a:off x="14952962" y="6886852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9"/>
                </a:lnTo>
                <a:lnTo>
                  <a:pt x="0" y="64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622350" y="6101442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56652">
            <a:off x="1254194" y="6934742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8"/>
                </a:lnTo>
                <a:lnTo>
                  <a:pt x="0" y="648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0481" y="0"/>
            <a:ext cx="7315200" cy="2394065"/>
          </a:xfrm>
          <a:custGeom>
            <a:avLst/>
            <a:gdLst/>
            <a:ahLst/>
            <a:cxnLst/>
            <a:rect r="r" b="b" t="t" l="l"/>
            <a:pathLst>
              <a:path h="2394065" w="7315200">
                <a:moveTo>
                  <a:pt x="0" y="0"/>
                </a:moveTo>
                <a:lnTo>
                  <a:pt x="7315200" y="0"/>
                </a:lnTo>
                <a:lnTo>
                  <a:pt x="7315200" y="2394065"/>
                </a:lnTo>
                <a:lnTo>
                  <a:pt x="0" y="23940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77148" y="610010"/>
            <a:ext cx="1790567" cy="1784056"/>
          </a:xfrm>
          <a:custGeom>
            <a:avLst/>
            <a:gdLst/>
            <a:ahLst/>
            <a:cxnLst/>
            <a:rect r="r" b="b" t="t" l="l"/>
            <a:pathLst>
              <a:path h="1784056" w="1790567">
                <a:moveTo>
                  <a:pt x="0" y="0"/>
                </a:moveTo>
                <a:lnTo>
                  <a:pt x="1790567" y="0"/>
                </a:lnTo>
                <a:lnTo>
                  <a:pt x="1790567" y="1784055"/>
                </a:lnTo>
                <a:lnTo>
                  <a:pt x="0" y="17840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6741" y="2492102"/>
            <a:ext cx="17235520" cy="756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3886">
                <a:solidFill>
                  <a:srgbClr val="000000"/>
                </a:solidFill>
                <a:latin typeface="Childos Arabic"/>
              </a:rPr>
              <a:t>In conclusion, zeolites serve as invaluable catalysts in the production of iso-butene, offering significant advantages over traditional methods. By providing:</a:t>
            </a:r>
          </a:p>
          <a:p>
            <a:pPr marL="839112" indent="-419556" lvl="1">
              <a:lnSpc>
                <a:spcPts val="5441"/>
              </a:lnSpc>
              <a:buFont typeface="Arial"/>
              <a:buChar char="•"/>
            </a:pPr>
            <a:r>
              <a:rPr lang="en-US" sz="3886">
                <a:solidFill>
                  <a:srgbClr val="000000"/>
                </a:solidFill>
                <a:latin typeface="Childos Arabic Bold"/>
              </a:rPr>
              <a:t>Improved Selectivity</a:t>
            </a:r>
          </a:p>
          <a:p>
            <a:pPr marL="839112" indent="-419556" lvl="1">
              <a:lnSpc>
                <a:spcPts val="5441"/>
              </a:lnSpc>
              <a:buFont typeface="Arial"/>
              <a:buChar char="•"/>
            </a:pPr>
            <a:r>
              <a:rPr lang="en-US" sz="3886">
                <a:solidFill>
                  <a:srgbClr val="000000"/>
                </a:solidFill>
                <a:latin typeface="Childos Arabic Bold"/>
              </a:rPr>
              <a:t>Higher Activity</a:t>
            </a:r>
          </a:p>
          <a:p>
            <a:pPr marL="839112" indent="-419556" lvl="1">
              <a:lnSpc>
                <a:spcPts val="5441"/>
              </a:lnSpc>
              <a:buFont typeface="Arial"/>
              <a:buChar char="•"/>
            </a:pPr>
            <a:r>
              <a:rPr lang="en-US" sz="3886">
                <a:solidFill>
                  <a:srgbClr val="000000"/>
                </a:solidFill>
                <a:latin typeface="Childos Arabic Bold"/>
              </a:rPr>
              <a:t>Higher Yields</a:t>
            </a:r>
          </a:p>
          <a:p>
            <a:pPr marL="839112" indent="-419556" lvl="1">
              <a:lnSpc>
                <a:spcPts val="5441"/>
              </a:lnSpc>
              <a:buFont typeface="Arial"/>
              <a:buChar char="•"/>
            </a:pPr>
            <a:r>
              <a:rPr lang="en-US" sz="3886">
                <a:solidFill>
                  <a:srgbClr val="000000"/>
                </a:solidFill>
                <a:latin typeface="Childos Arabic Bold"/>
              </a:rPr>
              <a:t>More Stablity</a:t>
            </a:r>
          </a:p>
          <a:p>
            <a:pPr algn="ctr">
              <a:lnSpc>
                <a:spcPts val="5441"/>
              </a:lnSpc>
            </a:pPr>
            <a:r>
              <a:rPr lang="en-US" sz="3886">
                <a:solidFill>
                  <a:srgbClr val="000000"/>
                </a:solidFill>
                <a:latin typeface="Childos Arabic"/>
              </a:rPr>
              <a:t>The utilization of zeolites in the production of iso-butene not only enhances process efficiency but also contributes to greener and more sustainable industrial practices. This innovation exemplifies the potential of zeolites in revolutionizing petrochemical processes for a more efficient and environmentally conscious future.</a:t>
            </a:r>
          </a:p>
          <a:p>
            <a:pPr algn="ctr">
              <a:lnSpc>
                <a:spcPts val="544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143911" y="4008288"/>
            <a:ext cx="3281768" cy="2662334"/>
          </a:xfrm>
          <a:custGeom>
            <a:avLst/>
            <a:gdLst/>
            <a:ahLst/>
            <a:cxnLst/>
            <a:rect r="r" b="b" t="t" l="l"/>
            <a:pathLst>
              <a:path h="2662334" w="3281768">
                <a:moveTo>
                  <a:pt x="0" y="0"/>
                </a:moveTo>
                <a:lnTo>
                  <a:pt x="3281768" y="0"/>
                </a:lnTo>
                <a:lnTo>
                  <a:pt x="3281768" y="2662334"/>
                </a:lnTo>
                <a:lnTo>
                  <a:pt x="0" y="266233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029" t="0" r="-4029" b="-805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56233" y="1156576"/>
            <a:ext cx="10129878" cy="123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1"/>
              </a:lnSpc>
            </a:pPr>
            <a:r>
              <a:rPr lang="en-US" sz="9700">
                <a:solidFill>
                  <a:srgbClr val="D66A12"/>
                </a:solidFill>
                <a:latin typeface="One Little Font"/>
              </a:rPr>
              <a:t> CONCLUSION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9329" y="796083"/>
            <a:ext cx="12699858" cy="207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61"/>
              </a:lnSpc>
              <a:spcBef>
                <a:spcPct val="0"/>
              </a:spcBef>
            </a:pPr>
            <a:r>
              <a:rPr lang="en-US" sz="12186">
                <a:solidFill>
                  <a:srgbClr val="D66A12"/>
                </a:solidFill>
                <a:latin typeface="One Little Font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87491" y="2867796"/>
            <a:ext cx="11322961" cy="2983753"/>
          </a:xfrm>
          <a:custGeom>
            <a:avLst/>
            <a:gdLst/>
            <a:ahLst/>
            <a:cxnLst/>
            <a:rect r="r" b="b" t="t" l="l"/>
            <a:pathLst>
              <a:path h="2983753" w="11322961">
                <a:moveTo>
                  <a:pt x="0" y="0"/>
                </a:moveTo>
                <a:lnTo>
                  <a:pt x="11322961" y="0"/>
                </a:lnTo>
                <a:lnTo>
                  <a:pt x="11322961" y="2983753"/>
                </a:lnTo>
                <a:lnTo>
                  <a:pt x="0" y="298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0336" y="4466388"/>
            <a:ext cx="10513018" cy="2770322"/>
          </a:xfrm>
          <a:custGeom>
            <a:avLst/>
            <a:gdLst/>
            <a:ahLst/>
            <a:cxnLst/>
            <a:rect r="r" b="b" t="t" l="l"/>
            <a:pathLst>
              <a:path h="2770322" w="10513018">
                <a:moveTo>
                  <a:pt x="0" y="0"/>
                </a:moveTo>
                <a:lnTo>
                  <a:pt x="10513017" y="0"/>
                </a:lnTo>
                <a:lnTo>
                  <a:pt x="10513017" y="2770322"/>
                </a:lnTo>
                <a:lnTo>
                  <a:pt x="0" y="277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80631" y="6036656"/>
            <a:ext cx="9457458" cy="2492168"/>
          </a:xfrm>
          <a:custGeom>
            <a:avLst/>
            <a:gdLst/>
            <a:ahLst/>
            <a:cxnLst/>
            <a:rect r="r" b="b" t="t" l="l"/>
            <a:pathLst>
              <a:path h="2492168" w="9457458">
                <a:moveTo>
                  <a:pt x="0" y="0"/>
                </a:moveTo>
                <a:lnTo>
                  <a:pt x="9457458" y="0"/>
                </a:lnTo>
                <a:lnTo>
                  <a:pt x="9457458" y="2492168"/>
                </a:lnTo>
                <a:lnTo>
                  <a:pt x="0" y="249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56652">
            <a:off x="14952962" y="6886852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9"/>
                </a:lnTo>
                <a:lnTo>
                  <a:pt x="0" y="648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999091" y="3145317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2" y="0"/>
                </a:lnTo>
                <a:lnTo>
                  <a:pt x="1998182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656652">
            <a:off x="1254194" y="6934742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8"/>
                </a:lnTo>
                <a:lnTo>
                  <a:pt x="0" y="6482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556857" y="-426260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2" y="0"/>
                </a:lnTo>
                <a:lnTo>
                  <a:pt x="1998182" y="1998182"/>
                </a:lnTo>
                <a:lnTo>
                  <a:pt x="0" y="1998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09345" y="278407"/>
            <a:ext cx="3086361" cy="2609791"/>
          </a:xfrm>
          <a:custGeom>
            <a:avLst/>
            <a:gdLst/>
            <a:ahLst/>
            <a:cxnLst/>
            <a:rect r="r" b="b" t="t" l="l"/>
            <a:pathLst>
              <a:path h="2609791" w="3086361">
                <a:moveTo>
                  <a:pt x="0" y="0"/>
                </a:moveTo>
                <a:lnTo>
                  <a:pt x="3086362" y="0"/>
                </a:lnTo>
                <a:lnTo>
                  <a:pt x="3086362" y="2609791"/>
                </a:lnTo>
                <a:lnTo>
                  <a:pt x="0" y="26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42012" y="7403665"/>
            <a:ext cx="4854300" cy="2724476"/>
          </a:xfrm>
          <a:custGeom>
            <a:avLst/>
            <a:gdLst/>
            <a:ahLst/>
            <a:cxnLst/>
            <a:rect r="r" b="b" t="t" l="l"/>
            <a:pathLst>
              <a:path h="2724476" w="4854300">
                <a:moveTo>
                  <a:pt x="0" y="0"/>
                </a:moveTo>
                <a:lnTo>
                  <a:pt x="4854300" y="0"/>
                </a:lnTo>
                <a:lnTo>
                  <a:pt x="4854300" y="2724476"/>
                </a:lnTo>
                <a:lnTo>
                  <a:pt x="0" y="27244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426829" y="3522972"/>
            <a:ext cx="9311261" cy="371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6303" indent="-328152" lvl="1">
              <a:lnSpc>
                <a:spcPts val="4255"/>
              </a:lnSpc>
              <a:buAutoNum type="arabicPeriod" startAt="1"/>
            </a:pPr>
            <a:r>
              <a:rPr lang="en-US" sz="3039">
                <a:solidFill>
                  <a:srgbClr val="FFF9D8"/>
                </a:solidFill>
                <a:latin typeface="Canva Sans"/>
              </a:rPr>
              <a:t>https://www.researchgate.net/figure/General-classification-of-zeolites_fig1_363591305</a:t>
            </a:r>
          </a:p>
          <a:p>
            <a:pPr algn="ctr" marL="656303" indent="-328152" lvl="1">
              <a:lnSpc>
                <a:spcPts val="4255"/>
              </a:lnSpc>
              <a:buAutoNum type="arabicPeriod" startAt="1"/>
            </a:pPr>
            <a:r>
              <a:rPr lang="en-US" sz="3039">
                <a:solidFill>
                  <a:srgbClr val="FFF9D8"/>
                </a:solidFill>
                <a:latin typeface="Canva Sans"/>
              </a:rPr>
              <a:t> https://comptes-rendus.academie-sciences.fr/chimie/articles/10.5802/crchim.149/#article-div</a:t>
            </a:r>
          </a:p>
          <a:p>
            <a:pPr algn="ctr" marL="656303" indent="-328152" lvl="1">
              <a:lnSpc>
                <a:spcPts val="4255"/>
              </a:lnSpc>
              <a:buAutoNum type="arabicPeriod" startAt="1"/>
            </a:pPr>
            <a:r>
              <a:rPr lang="en-US" sz="3039">
                <a:solidFill>
                  <a:srgbClr val="FFF9D8"/>
                </a:solidFill>
                <a:latin typeface="Canva Sans"/>
              </a:rPr>
              <a:t>https://www.slideshare.net/hzharraz/zeolite-and-its-uses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622350" y="6101442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6289817" y="-200553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88351">
            <a:off x="13072252" y="7094215"/>
            <a:ext cx="1969106" cy="644435"/>
          </a:xfrm>
          <a:custGeom>
            <a:avLst/>
            <a:gdLst/>
            <a:ahLst/>
            <a:cxnLst/>
            <a:rect r="r" b="b" t="t" l="l"/>
            <a:pathLst>
              <a:path h="644435" w="1969106">
                <a:moveTo>
                  <a:pt x="0" y="0"/>
                </a:moveTo>
                <a:lnTo>
                  <a:pt x="1969106" y="0"/>
                </a:lnTo>
                <a:lnTo>
                  <a:pt x="1969106" y="644435"/>
                </a:lnTo>
                <a:lnTo>
                  <a:pt x="0" y="644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89632">
            <a:off x="2458919" y="2347467"/>
            <a:ext cx="2279241" cy="745933"/>
          </a:xfrm>
          <a:custGeom>
            <a:avLst/>
            <a:gdLst/>
            <a:ahLst/>
            <a:cxnLst/>
            <a:rect r="r" b="b" t="t" l="l"/>
            <a:pathLst>
              <a:path h="745933" w="2279241">
                <a:moveTo>
                  <a:pt x="0" y="0"/>
                </a:moveTo>
                <a:lnTo>
                  <a:pt x="2279241" y="0"/>
                </a:lnTo>
                <a:lnTo>
                  <a:pt x="2279241" y="745933"/>
                </a:lnTo>
                <a:lnTo>
                  <a:pt x="0" y="745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20997" y="3423090"/>
            <a:ext cx="12209363" cy="3440821"/>
          </a:xfrm>
          <a:custGeom>
            <a:avLst/>
            <a:gdLst/>
            <a:ahLst/>
            <a:cxnLst/>
            <a:rect r="r" b="b" t="t" l="l"/>
            <a:pathLst>
              <a:path h="3440821" w="12209363">
                <a:moveTo>
                  <a:pt x="0" y="0"/>
                </a:moveTo>
                <a:lnTo>
                  <a:pt x="12209363" y="0"/>
                </a:lnTo>
                <a:lnTo>
                  <a:pt x="12209363" y="3440820"/>
                </a:lnTo>
                <a:lnTo>
                  <a:pt x="0" y="34408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56652">
            <a:off x="14952962" y="6886852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9"/>
                </a:lnTo>
                <a:lnTo>
                  <a:pt x="0" y="6482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97884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958226" y="6275414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2" y="0"/>
                </a:lnTo>
                <a:lnTo>
                  <a:pt x="1998182" y="1998182"/>
                </a:lnTo>
                <a:lnTo>
                  <a:pt x="0" y="1998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67120">
            <a:off x="-1247509" y="246138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9" y="0"/>
                </a:lnTo>
                <a:lnTo>
                  <a:pt x="3840319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4755" y="3573955"/>
            <a:ext cx="7540943" cy="4211827"/>
          </a:xfrm>
          <a:custGeom>
            <a:avLst/>
            <a:gdLst/>
            <a:ahLst/>
            <a:cxnLst/>
            <a:rect r="r" b="b" t="t" l="l"/>
            <a:pathLst>
              <a:path h="4211827" w="7540943">
                <a:moveTo>
                  <a:pt x="0" y="0"/>
                </a:moveTo>
                <a:lnTo>
                  <a:pt x="7540943" y="0"/>
                </a:lnTo>
                <a:lnTo>
                  <a:pt x="7540943" y="4211827"/>
                </a:lnTo>
                <a:lnTo>
                  <a:pt x="0" y="4211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43" t="-555" r="0" b="-555"/>
            </a:stretch>
          </a:blipFill>
          <a:ln w="38100" cap="sq">
            <a:solidFill>
              <a:srgbClr val="FFCB65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422195" y="8632376"/>
            <a:ext cx="6439991" cy="748812"/>
          </a:xfrm>
          <a:custGeom>
            <a:avLst/>
            <a:gdLst/>
            <a:ahLst/>
            <a:cxnLst/>
            <a:rect r="r" b="b" t="t" l="l"/>
            <a:pathLst>
              <a:path h="748812" w="6439991">
                <a:moveTo>
                  <a:pt x="0" y="0"/>
                </a:moveTo>
                <a:lnTo>
                  <a:pt x="6439991" y="0"/>
                </a:lnTo>
                <a:lnTo>
                  <a:pt x="6439991" y="748812"/>
                </a:lnTo>
                <a:lnTo>
                  <a:pt x="0" y="748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1477" t="-367893" r="-45330" b="-80155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482538" y="766249"/>
            <a:ext cx="10949174" cy="186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3"/>
              </a:lnSpc>
              <a:spcBef>
                <a:spcPct val="0"/>
              </a:spcBef>
            </a:pPr>
            <a:r>
              <a:rPr lang="en-US" sz="10881">
                <a:solidFill>
                  <a:srgbClr val="D66A12"/>
                </a:solidFill>
                <a:latin typeface="One Little Fon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865" y="2660686"/>
            <a:ext cx="10283890" cy="597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3743" indent="-406871" lvl="1">
              <a:lnSpc>
                <a:spcPts val="5276"/>
              </a:lnSpc>
              <a:buFont typeface="Arial"/>
              <a:buChar char="•"/>
            </a:pPr>
            <a:r>
              <a:rPr lang="en-US" sz="3769">
                <a:solidFill>
                  <a:srgbClr val="D66A12"/>
                </a:solidFill>
                <a:latin typeface="Canva Sans"/>
              </a:rPr>
              <a:t>Zeolites are </a:t>
            </a:r>
            <a:r>
              <a:rPr lang="en-US" sz="3769">
                <a:solidFill>
                  <a:srgbClr val="D66A12"/>
                </a:solidFill>
                <a:latin typeface="Canva Sans Bold"/>
              </a:rPr>
              <a:t>crystalline,  aluminosilicates </a:t>
            </a:r>
            <a:r>
              <a:rPr lang="en-US" sz="3769">
                <a:solidFill>
                  <a:srgbClr val="D66A12"/>
                </a:solidFill>
                <a:latin typeface="Canva Sans"/>
              </a:rPr>
              <a:t>characterized by their porous structure and high surface area.</a:t>
            </a:r>
          </a:p>
          <a:p>
            <a:pPr algn="ctr" marL="813743" indent="-406871" lvl="1">
              <a:lnSpc>
                <a:spcPts val="5276"/>
              </a:lnSpc>
              <a:buFont typeface="Arial"/>
              <a:buChar char="•"/>
            </a:pPr>
            <a:r>
              <a:rPr lang="en-US" sz="3769">
                <a:solidFill>
                  <a:srgbClr val="D66A12"/>
                </a:solidFill>
                <a:latin typeface="Canva Sans"/>
              </a:rPr>
              <a:t>They consist of a framework of silicon, aluminum, and oxygen atoms.</a:t>
            </a:r>
          </a:p>
          <a:p>
            <a:pPr algn="ctr" marL="813743" indent="-406871" lvl="1">
              <a:lnSpc>
                <a:spcPts val="5276"/>
              </a:lnSpc>
              <a:buFont typeface="Arial"/>
              <a:buChar char="•"/>
            </a:pPr>
            <a:r>
              <a:rPr lang="en-US" sz="3769">
                <a:solidFill>
                  <a:srgbClr val="D66A12"/>
                </a:solidFill>
                <a:latin typeface="Canva Sans"/>
              </a:rPr>
              <a:t>They have a </a:t>
            </a:r>
            <a:r>
              <a:rPr lang="en-US" sz="3769">
                <a:solidFill>
                  <a:srgbClr val="D66A12"/>
                </a:solidFill>
                <a:latin typeface="Canva Sans Bold"/>
              </a:rPr>
              <a:t>porous structure</a:t>
            </a:r>
            <a:r>
              <a:rPr lang="en-US" sz="3769">
                <a:solidFill>
                  <a:srgbClr val="D66A12"/>
                </a:solidFill>
                <a:latin typeface="Canva Sans"/>
              </a:rPr>
              <a:t> (Allows molecules to enter and react within their cavity).</a:t>
            </a:r>
          </a:p>
          <a:p>
            <a:pPr algn="ctr" marL="813743" indent="-406871" lvl="1">
              <a:lnSpc>
                <a:spcPts val="5276"/>
              </a:lnSpc>
              <a:buFont typeface="Arial"/>
              <a:buChar char="•"/>
            </a:pPr>
            <a:r>
              <a:rPr lang="en-US" sz="3769">
                <a:solidFill>
                  <a:srgbClr val="D66A12"/>
                </a:solidFill>
                <a:latin typeface="Canva Sans"/>
              </a:rPr>
              <a:t>Chemical Structure 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2012" y="9490474"/>
            <a:ext cx="8020943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>
                <a:solidFill>
                  <a:srgbClr val="D66A12"/>
                </a:solidFill>
                <a:latin typeface="Canva Sans"/>
              </a:rPr>
              <a:t>[here, M is either a metal ion or H+]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622350" y="6101442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028">
            <a:off x="6943791" y="8827129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4" y="0"/>
                </a:lnTo>
                <a:lnTo>
                  <a:pt x="5167334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7032" y="-1019199"/>
            <a:ext cx="13417029" cy="5861854"/>
          </a:xfrm>
          <a:custGeom>
            <a:avLst/>
            <a:gdLst/>
            <a:ahLst/>
            <a:cxnLst/>
            <a:rect r="r" b="b" t="t" l="l"/>
            <a:pathLst>
              <a:path h="5861854" w="13417029">
                <a:moveTo>
                  <a:pt x="0" y="0"/>
                </a:moveTo>
                <a:lnTo>
                  <a:pt x="13417029" y="0"/>
                </a:lnTo>
                <a:lnTo>
                  <a:pt x="13417029" y="5861853"/>
                </a:lnTo>
                <a:lnTo>
                  <a:pt x="0" y="5861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4061" y="8719169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0" y="0"/>
                </a:lnTo>
                <a:lnTo>
                  <a:pt x="3294690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97884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83" y="8713932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810949">
            <a:off x="-1787630" y="514680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22244" y="3748946"/>
            <a:ext cx="7868297" cy="6378048"/>
          </a:xfrm>
          <a:custGeom>
            <a:avLst/>
            <a:gdLst/>
            <a:ahLst/>
            <a:cxnLst/>
            <a:rect r="r" b="b" t="t" l="l"/>
            <a:pathLst>
              <a:path h="6378048" w="7868297">
                <a:moveTo>
                  <a:pt x="0" y="0"/>
                </a:moveTo>
                <a:lnTo>
                  <a:pt x="7868297" y="0"/>
                </a:lnTo>
                <a:lnTo>
                  <a:pt x="7868297" y="6378048"/>
                </a:lnTo>
                <a:lnTo>
                  <a:pt x="0" y="63780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7905" t="-77927" r="-76597" b="-20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14778" y="5580398"/>
            <a:ext cx="6048686" cy="4546595"/>
          </a:xfrm>
          <a:custGeom>
            <a:avLst/>
            <a:gdLst/>
            <a:ahLst/>
            <a:cxnLst/>
            <a:rect r="r" b="b" t="t" l="l"/>
            <a:pathLst>
              <a:path h="4546595" w="6048686">
                <a:moveTo>
                  <a:pt x="0" y="0"/>
                </a:moveTo>
                <a:lnTo>
                  <a:pt x="6048686" y="0"/>
                </a:lnTo>
                <a:lnTo>
                  <a:pt x="6048686" y="4546596"/>
                </a:lnTo>
                <a:lnTo>
                  <a:pt x="0" y="45465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4778" y="729702"/>
            <a:ext cx="13858702" cy="137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6"/>
              </a:lnSpc>
            </a:pPr>
            <a:r>
              <a:rPr lang="en-US" sz="10600" spc="-116">
                <a:solidFill>
                  <a:srgbClr val="FFF9D8"/>
                </a:solidFill>
                <a:latin typeface="One Little Font"/>
              </a:rPr>
              <a:t>COMMON ZEOLITES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294796"/>
            <a:ext cx="18451518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 Bold"/>
              </a:rPr>
              <a:t>Zeolites are either formed naturally or can be synthesised or produced industrially.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 Bold"/>
              </a:rPr>
              <a:t>There are nearly 50 different types of zeolites which are available.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8296" y="4240324"/>
            <a:ext cx="6479161" cy="113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latin typeface="Canva Sans Bold"/>
              </a:rPr>
              <a:t>some of the most common mineral zeolites are-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6030" y="31676"/>
            <a:ext cx="11975940" cy="188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D66A12"/>
                </a:solidFill>
                <a:latin typeface="One Little Font"/>
              </a:rPr>
              <a:t>TYPES OF ZEOLITES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757242">
            <a:off x="17660149" y="6517914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6" y="0"/>
                </a:lnTo>
                <a:lnTo>
                  <a:pt x="2204076" y="6482579"/>
                </a:lnTo>
                <a:lnTo>
                  <a:pt x="0" y="6482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476524">
            <a:off x="16531359" y="4210092"/>
            <a:ext cx="3840318" cy="1459321"/>
          </a:xfrm>
          <a:custGeom>
            <a:avLst/>
            <a:gdLst/>
            <a:ahLst/>
            <a:cxnLst/>
            <a:rect r="r" b="b" t="t" l="l"/>
            <a:pathLst>
              <a:path h="1459321" w="3840318">
                <a:moveTo>
                  <a:pt x="0" y="0"/>
                </a:moveTo>
                <a:lnTo>
                  <a:pt x="3840318" y="0"/>
                </a:lnTo>
                <a:lnTo>
                  <a:pt x="3840318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656652">
            <a:off x="-1278841" y="7045711"/>
            <a:ext cx="2204077" cy="6482578"/>
          </a:xfrm>
          <a:custGeom>
            <a:avLst/>
            <a:gdLst/>
            <a:ahLst/>
            <a:cxnLst/>
            <a:rect r="r" b="b" t="t" l="l"/>
            <a:pathLst>
              <a:path h="6482578" w="2204077">
                <a:moveTo>
                  <a:pt x="0" y="0"/>
                </a:moveTo>
                <a:lnTo>
                  <a:pt x="2204077" y="0"/>
                </a:lnTo>
                <a:lnTo>
                  <a:pt x="2204077" y="6482578"/>
                </a:lnTo>
                <a:lnTo>
                  <a:pt x="0" y="648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00681">
            <a:off x="13471334" y="-49905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20856" y="9516891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41820" y="3904032"/>
            <a:ext cx="8622328" cy="6151989"/>
          </a:xfrm>
          <a:custGeom>
            <a:avLst/>
            <a:gdLst/>
            <a:ahLst/>
            <a:cxnLst/>
            <a:rect r="r" b="b" t="t" l="l"/>
            <a:pathLst>
              <a:path h="6151989" w="8622328">
                <a:moveTo>
                  <a:pt x="0" y="0"/>
                </a:moveTo>
                <a:lnTo>
                  <a:pt x="8622328" y="0"/>
                </a:lnTo>
                <a:lnTo>
                  <a:pt x="8622328" y="6151990"/>
                </a:lnTo>
                <a:lnTo>
                  <a:pt x="0" y="61519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9594" t="-78632" r="-36034" b="-14975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8009" y="3166767"/>
            <a:ext cx="53303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Zeolites are of two types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2867" y="1644231"/>
            <a:ext cx="10342265" cy="12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D66A12"/>
                </a:solidFill>
                <a:latin typeface="Childos Arabic Bold"/>
              </a:rPr>
              <a:t>{ NATURAL V/S SYNTHETIC 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un Playful Simple Shape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Fun Playful Simple Shape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Fun Playful Simple Shape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Fun Playful Simple Scrapbook Shape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Fun Playful Simple Scrapbook Squiggle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Organic Abstract Shape Illustration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Organic Abstract Shape Illustration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0015" y="6262248"/>
            <a:ext cx="5317794" cy="3370834"/>
            <a:chOff x="0" y="0"/>
            <a:chExt cx="7090392" cy="44944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52750"/>
              <a:ext cx="7090392" cy="3441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36"/>
                </a:lnSpc>
              </a:pPr>
              <a:r>
                <a:rPr lang="en-US" sz="2954">
                  <a:solidFill>
                    <a:srgbClr val="000000"/>
                  </a:solidFill>
                  <a:latin typeface="Canva Sans"/>
                </a:rPr>
                <a:t>Zeolites with pore sizes less than 2 nanometers, ideal for molecular sieving applications due to their small pore size.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090392" cy="743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27"/>
                </a:lnSpc>
              </a:pPr>
              <a:r>
                <a:rPr lang="en-US" sz="3376">
                  <a:solidFill>
                    <a:srgbClr val="000000"/>
                  </a:solidFill>
                  <a:latin typeface="Canva Sans Bold"/>
                </a:rPr>
                <a:t>Microporous Zeolites</a:t>
              </a:r>
              <a:r>
                <a:rPr lang="en-US" sz="3376">
                  <a:solidFill>
                    <a:srgbClr val="000000"/>
                  </a:solidFill>
                  <a:latin typeface="Canva Sans"/>
                </a:rPr>
                <a:t>: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90546" y="1257300"/>
            <a:ext cx="141069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19"/>
              </a:lnSpc>
            </a:pPr>
            <a:r>
              <a:rPr lang="en-US" sz="7599">
                <a:solidFill>
                  <a:srgbClr val="D49314"/>
                </a:solidFill>
                <a:latin typeface="Childos Arabic"/>
              </a:rPr>
              <a:t>CLASSIFICATION OF ZEOLITES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57396" y="3056215"/>
            <a:ext cx="1117320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Based on Pore Size and Shape: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028700" y="5429250"/>
            <a:ext cx="16230600" cy="38100"/>
          </a:xfrm>
          <a:prstGeom prst="rect">
            <a:avLst/>
          </a:prstGeom>
          <a:solidFill>
            <a:srgbClr val="D49314"/>
          </a:solidFill>
        </p:spPr>
      </p:sp>
      <p:sp>
        <p:nvSpPr>
          <p:cNvPr name="AutoShape 15" id="15"/>
          <p:cNvSpPr/>
          <p:nvPr/>
        </p:nvSpPr>
        <p:spPr>
          <a:xfrm rot="0">
            <a:off x="2386204" y="5257800"/>
            <a:ext cx="2324100" cy="381000"/>
          </a:xfrm>
          <a:prstGeom prst="rect">
            <a:avLst/>
          </a:prstGeom>
          <a:solidFill>
            <a:srgbClr val="FFCB65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6337424" y="6262248"/>
            <a:ext cx="5326130" cy="3278060"/>
            <a:chOff x="0" y="0"/>
            <a:chExt cx="7101507" cy="43707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64015"/>
              <a:ext cx="7101507" cy="330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8"/>
                </a:lnSpc>
              </a:pPr>
              <a:r>
                <a:rPr lang="en-US" sz="2856">
                  <a:solidFill>
                    <a:srgbClr val="000000"/>
                  </a:solidFill>
                  <a:latin typeface="Canva Sans"/>
                </a:rPr>
                <a:t>Zeolites featuring pore sizes ranging from 2 to 50 nanometers, suitable for adsorption and catalysis of medium-sized molecules.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7101507" cy="744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5"/>
                </a:lnSpc>
              </a:pPr>
              <a:r>
                <a:rPr lang="en-US" sz="3382">
                  <a:solidFill>
                    <a:srgbClr val="000000"/>
                  </a:solidFill>
                  <a:latin typeface="Canva Sans Bold"/>
                </a:rPr>
                <a:t>Mesoporous Zeolites: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7981950" y="5257800"/>
            <a:ext cx="2324100" cy="381000"/>
          </a:xfrm>
          <a:prstGeom prst="rect">
            <a:avLst/>
          </a:prstGeom>
          <a:solidFill>
            <a:srgbClr val="FFCB65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11933176" y="6262248"/>
            <a:ext cx="5326124" cy="3278124"/>
            <a:chOff x="0" y="0"/>
            <a:chExt cx="7101499" cy="437083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64014"/>
              <a:ext cx="7101499" cy="3306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5"/>
                </a:lnSpc>
              </a:pPr>
              <a:r>
                <a:rPr lang="en-US" sz="2853">
                  <a:solidFill>
                    <a:srgbClr val="000000"/>
                  </a:solidFill>
                  <a:latin typeface="Canva Sans"/>
                </a:rPr>
                <a:t>Zeolites characterized by pore sizes greater than 50 nanometers, utilized in larger-scale separations and industrial processes.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7101499" cy="74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5"/>
                </a:lnSpc>
              </a:pPr>
              <a:r>
                <a:rPr lang="en-US" sz="3382">
                  <a:solidFill>
                    <a:srgbClr val="000000"/>
                  </a:solidFill>
                  <a:latin typeface="Canva Sans Bold"/>
                </a:rPr>
                <a:t>Macroporous Zeolites: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3577696" y="5257800"/>
            <a:ext cx="2324100" cy="381000"/>
          </a:xfrm>
          <a:prstGeom prst="rect">
            <a:avLst/>
          </a:prstGeom>
          <a:solidFill>
            <a:srgbClr val="FFCB65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un Playful Simple Shape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Fun Playful Simple Shape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Fun Playful Simple Shape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Fun Playful Simple Scrapbook Shape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Fun Playful Simple Scrapbook Squiggle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Organic Abstract Shape Illustration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Organic Abstract Shape Illustration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2377" y="0"/>
            <a:ext cx="10195623" cy="10594713"/>
            <a:chOff x="0" y="0"/>
            <a:chExt cx="1901533" cy="19759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1533" cy="1975965"/>
            </a:xfrm>
            <a:custGeom>
              <a:avLst/>
              <a:gdLst/>
              <a:ahLst/>
              <a:cxnLst/>
              <a:rect r="r" b="b" t="t" l="l"/>
              <a:pathLst>
                <a:path h="1975965" w="1901533">
                  <a:moveTo>
                    <a:pt x="0" y="0"/>
                  </a:moveTo>
                  <a:lnTo>
                    <a:pt x="1901533" y="0"/>
                  </a:lnTo>
                  <a:lnTo>
                    <a:pt x="1901533" y="1975965"/>
                  </a:lnTo>
                  <a:lnTo>
                    <a:pt x="0" y="1975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850256" y="5695950"/>
            <a:ext cx="5507551" cy="4138531"/>
          </a:xfrm>
          <a:custGeom>
            <a:avLst/>
            <a:gdLst/>
            <a:ahLst/>
            <a:cxnLst/>
            <a:rect r="r" b="b" t="t" l="l"/>
            <a:pathLst>
              <a:path h="4138531" w="5507551">
                <a:moveTo>
                  <a:pt x="0" y="0"/>
                </a:moveTo>
                <a:lnTo>
                  <a:pt x="5507551" y="0"/>
                </a:lnTo>
                <a:lnTo>
                  <a:pt x="5507551" y="4138531"/>
                </a:lnTo>
                <a:lnTo>
                  <a:pt x="0" y="4138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54790" y="1885911"/>
            <a:ext cx="7504510" cy="2105993"/>
            <a:chOff x="0" y="0"/>
            <a:chExt cx="10006013" cy="28079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8024"/>
              <a:ext cx="1000601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Si/Al ratio of less than 2.</a:t>
              </a:r>
            </a:p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They are typically less acidic compared to their high Si/Al ratio counterparts.</a:t>
              </a:r>
            </a:p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Examples include Zeolite X and Zeolite L (Linnaeite).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10006013" cy="762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43"/>
                </a:lnSpc>
                <a:spcBef>
                  <a:spcPct val="0"/>
                </a:spcBef>
              </a:pPr>
              <a:r>
                <a:rPr lang="en-US" sz="3459" u="none">
                  <a:solidFill>
                    <a:srgbClr val="000000"/>
                  </a:solidFill>
                  <a:latin typeface="Canva Sans Bold"/>
                </a:rPr>
                <a:t>Low Si/Al Ratio Zeolites: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54790" y="4079159"/>
            <a:ext cx="7504510" cy="2111234"/>
            <a:chOff x="0" y="0"/>
            <a:chExt cx="10006013" cy="281497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65012"/>
              <a:ext cx="1000601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They have Si/Al ratios ranging between 2 and 10, offering moderate acidity and framework rigidity.</a:t>
              </a:r>
            </a:p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Zeolite A (Linde Type A) and ZSM-11 are common examples.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10006013" cy="762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43"/>
                </a:lnSpc>
                <a:spcBef>
                  <a:spcPct val="0"/>
                </a:spcBef>
              </a:pPr>
              <a:r>
                <a:rPr lang="en-US" sz="3459" u="none">
                  <a:solidFill>
                    <a:srgbClr val="000000"/>
                  </a:solidFill>
                  <a:latin typeface="Canva Sans Bold"/>
                </a:rPr>
                <a:t>Intermediate Si/Al Ratio Zeolites: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54790" y="6784636"/>
            <a:ext cx="7504510" cy="2111234"/>
            <a:chOff x="0" y="0"/>
            <a:chExt cx="10006013" cy="281497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65012"/>
              <a:ext cx="1000601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Characterized by a Si/Al ratio greater than 10, typically acidic in nature.</a:t>
              </a:r>
            </a:p>
            <a:p>
              <a:pPr algn="l" marL="863598" indent="-287866" lvl="2">
                <a:lnSpc>
                  <a:spcPts val="279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1999" u="none">
                  <a:solidFill>
                    <a:srgbClr val="000000"/>
                  </a:solidFill>
                  <a:latin typeface="Canva Sans"/>
                </a:rPr>
                <a:t>Zeolite Y, ZSM-5, and Beta Zeolite are prominent examples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10006013" cy="762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43"/>
                </a:lnSpc>
                <a:spcBef>
                  <a:spcPct val="0"/>
                </a:spcBef>
              </a:pPr>
              <a:r>
                <a:rPr lang="en-US" sz="3459" u="none">
                  <a:solidFill>
                    <a:srgbClr val="000000"/>
                  </a:solidFill>
                  <a:latin typeface="Canva Sans Bold"/>
                </a:rPr>
                <a:t>High Si/Al Ratio Zeolites: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885911"/>
            <a:ext cx="7329107" cy="2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2"/>
              </a:lnSpc>
              <a:spcBef>
                <a:spcPct val="0"/>
              </a:spcBef>
            </a:pPr>
            <a:r>
              <a:rPr lang="en-US" sz="8020" u="none">
                <a:solidFill>
                  <a:srgbClr val="D49314"/>
                </a:solidFill>
                <a:latin typeface="Childos Arabic"/>
              </a:rPr>
              <a:t>CLASSIFICATION OF ZEOLITES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60955" y="4530090"/>
            <a:ext cx="58314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Canva Sans Bold"/>
              </a:rPr>
              <a:t>Based on Si/Al Ratio: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6121" y="674798"/>
            <a:ext cx="12750118" cy="115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5"/>
              </a:lnSpc>
              <a:spcBef>
                <a:spcPct val="0"/>
              </a:spcBef>
            </a:pPr>
            <a:r>
              <a:rPr lang="en-US" sz="6796">
                <a:solidFill>
                  <a:srgbClr val="D66A12"/>
                </a:solidFill>
                <a:latin typeface="One Little Font Semi-Bold"/>
              </a:rPr>
              <a:t>PROPERTIES OF ZEOLITES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0015" y="2496683"/>
            <a:ext cx="4828826" cy="3868814"/>
          </a:xfrm>
          <a:custGeom>
            <a:avLst/>
            <a:gdLst/>
            <a:ahLst/>
            <a:cxnLst/>
            <a:rect r="r" b="b" t="t" l="l"/>
            <a:pathLst>
              <a:path h="3868814" w="4828826">
                <a:moveTo>
                  <a:pt x="0" y="0"/>
                </a:moveTo>
                <a:lnTo>
                  <a:pt x="4828826" y="0"/>
                </a:lnTo>
                <a:lnTo>
                  <a:pt x="4828826" y="3868814"/>
                </a:lnTo>
                <a:lnTo>
                  <a:pt x="0" y="3868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97023" y="2669558"/>
            <a:ext cx="4749522" cy="3805276"/>
          </a:xfrm>
          <a:custGeom>
            <a:avLst/>
            <a:gdLst/>
            <a:ahLst/>
            <a:cxnLst/>
            <a:rect r="r" b="b" t="t" l="l"/>
            <a:pathLst>
              <a:path h="3805276" w="4749522">
                <a:moveTo>
                  <a:pt x="0" y="0"/>
                </a:moveTo>
                <a:lnTo>
                  <a:pt x="4749522" y="0"/>
                </a:lnTo>
                <a:lnTo>
                  <a:pt x="4749522" y="3805276"/>
                </a:lnTo>
                <a:lnTo>
                  <a:pt x="0" y="3805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65884" y="6176536"/>
            <a:ext cx="5061336" cy="4055099"/>
          </a:xfrm>
          <a:custGeom>
            <a:avLst/>
            <a:gdLst/>
            <a:ahLst/>
            <a:cxnLst/>
            <a:rect r="r" b="b" t="t" l="l"/>
            <a:pathLst>
              <a:path h="4055099" w="5061336">
                <a:moveTo>
                  <a:pt x="0" y="0"/>
                </a:moveTo>
                <a:lnTo>
                  <a:pt x="5061336" y="0"/>
                </a:lnTo>
                <a:lnTo>
                  <a:pt x="5061336" y="4055099"/>
                </a:lnTo>
                <a:lnTo>
                  <a:pt x="0" y="40550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15807" y="5556362"/>
            <a:ext cx="5474745" cy="4386318"/>
          </a:xfrm>
          <a:custGeom>
            <a:avLst/>
            <a:gdLst/>
            <a:ahLst/>
            <a:cxnLst/>
            <a:rect r="r" b="b" t="t" l="l"/>
            <a:pathLst>
              <a:path h="4386318" w="5474745">
                <a:moveTo>
                  <a:pt x="0" y="0"/>
                </a:moveTo>
                <a:lnTo>
                  <a:pt x="5474745" y="0"/>
                </a:lnTo>
                <a:lnTo>
                  <a:pt x="5474745" y="4386318"/>
                </a:lnTo>
                <a:lnTo>
                  <a:pt x="0" y="4386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180482"/>
            <a:ext cx="4194842" cy="246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3553">
                <a:solidFill>
                  <a:srgbClr val="FFF9D8"/>
                </a:solidFill>
                <a:latin typeface="Canva Sans"/>
              </a:rPr>
              <a:t> </a:t>
            </a:r>
            <a:r>
              <a:rPr lang="en-US" sz="3553" u="sng">
                <a:solidFill>
                  <a:srgbClr val="FFF9D8"/>
                </a:solidFill>
                <a:latin typeface="Canva Sans Bold"/>
              </a:rPr>
              <a:t>porous structure</a:t>
            </a:r>
          </a:p>
          <a:p>
            <a:pPr algn="ctr">
              <a:lnSpc>
                <a:spcPts val="4974"/>
              </a:lnSpc>
            </a:pPr>
            <a:r>
              <a:rPr lang="en-US" sz="3553">
                <a:solidFill>
                  <a:srgbClr val="FFF9D8"/>
                </a:solidFill>
                <a:latin typeface="Canva Sans"/>
              </a:rPr>
              <a:t>Allows molecules to enter and react within their cavity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6493" y="3294950"/>
            <a:ext cx="4418784" cy="254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</a:pPr>
            <a:r>
              <a:rPr lang="en-US" sz="3647">
                <a:solidFill>
                  <a:srgbClr val="FFF9D8"/>
                </a:solidFill>
                <a:latin typeface="Canva Sans"/>
              </a:rPr>
              <a:t> </a:t>
            </a:r>
            <a:r>
              <a:rPr lang="en-US" sz="3647" u="sng">
                <a:solidFill>
                  <a:srgbClr val="FFF9D8"/>
                </a:solidFill>
                <a:latin typeface="Canva Sans Bold"/>
              </a:rPr>
              <a:t>high surface area</a:t>
            </a:r>
            <a:r>
              <a:rPr lang="en-US" sz="3647" u="sng">
                <a:solidFill>
                  <a:srgbClr val="FFF9D8"/>
                </a:solidFill>
                <a:latin typeface="Canva Sans"/>
              </a:rPr>
              <a:t> </a:t>
            </a:r>
            <a:r>
              <a:rPr lang="en-US" sz="3647">
                <a:solidFill>
                  <a:srgbClr val="FFF9D8"/>
                </a:solidFill>
                <a:latin typeface="Canva Sans"/>
              </a:rPr>
              <a:t> provide ample active sites for catalytic reactions.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46545" y="6308347"/>
            <a:ext cx="4813268" cy="363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6"/>
              </a:lnSpc>
            </a:pPr>
            <a:r>
              <a:rPr lang="en-US" sz="3568" u="sng">
                <a:solidFill>
                  <a:srgbClr val="FFF9D8"/>
                </a:solidFill>
                <a:latin typeface="Canva Sans Bold"/>
              </a:rPr>
              <a:t>Selective Adsorption</a:t>
            </a:r>
          </a:p>
          <a:p>
            <a:pPr algn="ctr">
              <a:lnSpc>
                <a:spcPts val="4996"/>
              </a:lnSpc>
            </a:pPr>
            <a:r>
              <a:rPr lang="en-US" sz="3568">
                <a:solidFill>
                  <a:srgbClr val="FFF9D8"/>
                </a:solidFill>
                <a:latin typeface="Canva Sans Semi-Bold"/>
              </a:rPr>
              <a:t>P</a:t>
            </a:r>
            <a:r>
              <a:rPr lang="en-US" sz="3568">
                <a:solidFill>
                  <a:srgbClr val="FFF9D8"/>
                </a:solidFill>
                <a:latin typeface="Canva Sans"/>
              </a:rPr>
              <a:t>recise pore sizes allows for selective adsorption based on size and shape.</a:t>
            </a:r>
          </a:p>
          <a:p>
            <a:pPr algn="ctr">
              <a:lnSpc>
                <a:spcPts val="428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91212" y="6575394"/>
            <a:ext cx="4210680" cy="319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3671">
                <a:solidFill>
                  <a:srgbClr val="FFF9D8"/>
                </a:solidFill>
                <a:latin typeface="Canva Sans"/>
              </a:rPr>
              <a:t>I</a:t>
            </a:r>
            <a:r>
              <a:rPr lang="en-US" sz="3671" u="sng">
                <a:solidFill>
                  <a:srgbClr val="FFF9D8"/>
                </a:solidFill>
                <a:latin typeface="Canva Sans Bold"/>
              </a:rPr>
              <a:t>on-Exchange capability</a:t>
            </a:r>
          </a:p>
          <a:p>
            <a:pPr algn="ctr">
              <a:lnSpc>
                <a:spcPts val="5140"/>
              </a:lnSpc>
            </a:pPr>
            <a:r>
              <a:rPr lang="en-US" sz="3671">
                <a:solidFill>
                  <a:srgbClr val="FFF9D8"/>
                </a:solidFill>
                <a:latin typeface="Canva Sans"/>
              </a:rPr>
              <a:t>Enables modification of catalytic property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un Playful Simple Shape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Fun Playful Simple Shape"/>
          <p:cNvSpPr/>
          <p:nvPr/>
        </p:nvSpPr>
        <p:spPr>
          <a:xfrm flipH="false" flipV="false" rot="5400000">
            <a:off x="-776334" y="5457795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Fun Playful Simple Shape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Fun Playful Simple Scrapbook Shape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Fun Playful Simple Scrapbook Squiggle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Organic Abstract Shape Illustration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Organic Abstract Shape Illustration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56762" y="1028700"/>
            <a:ext cx="7484826" cy="8325569"/>
            <a:chOff x="687070" y="247650"/>
            <a:chExt cx="11148060" cy="12400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12"/>
              <a:stretch>
                <a:fillRect l="-28143" t="0" r="-2814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038991">
            <a:off x="14706933" y="6381541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899698">
            <a:off x="16322381" y="4775412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4"/>
                </a:lnTo>
                <a:lnTo>
                  <a:pt x="0" y="4035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437647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3184203"/>
            <a:ext cx="6175269" cy="54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93"/>
              </a:lnSpc>
            </a:pPr>
            <a:r>
              <a:rPr lang="en-US" sz="3456">
                <a:solidFill>
                  <a:srgbClr val="000000"/>
                </a:solidFill>
                <a:latin typeface="Canva Sans 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973137"/>
            <a:ext cx="6489911" cy="223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39"/>
              </a:lnSpc>
            </a:pPr>
            <a:r>
              <a:rPr lang="en-US" sz="7671">
                <a:solidFill>
                  <a:srgbClr val="D49314"/>
                </a:solidFill>
                <a:latin typeface="Childos Arabic Bold"/>
              </a:rPr>
              <a:t>CATALYSIS WITH ZEOLITES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953697"/>
            <a:ext cx="6175269" cy="542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9"/>
              </a:lnSpc>
            </a:pPr>
            <a:r>
              <a:rPr lang="en-US" sz="2246">
                <a:solidFill>
                  <a:srgbClr val="000000"/>
                </a:solidFill>
                <a:latin typeface="Canva Sans Bold"/>
              </a:rPr>
              <a:t>Shape Selectivity:</a:t>
            </a:r>
          </a:p>
          <a:p>
            <a:pPr marL="0" indent="0" lvl="0">
              <a:lnSpc>
                <a:spcPts val="3369"/>
              </a:lnSpc>
            </a:pPr>
          </a:p>
          <a:p>
            <a:pPr marL="484954" indent="-242477" lvl="1">
              <a:lnSpc>
                <a:spcPts val="3369"/>
              </a:lnSpc>
              <a:buFont typeface="Arial"/>
              <a:buChar char="•"/>
            </a:pPr>
            <a:r>
              <a:rPr lang="en-US" sz="2246">
                <a:solidFill>
                  <a:srgbClr val="000000"/>
                </a:solidFill>
                <a:latin typeface="Canva Sans"/>
              </a:rPr>
              <a:t>Zeolites have channels of specific sizes, allowing only certain molecules to react.</a:t>
            </a:r>
          </a:p>
          <a:p>
            <a:pPr marL="484954" indent="-242477" lvl="1">
              <a:lnSpc>
                <a:spcPts val="3369"/>
              </a:lnSpc>
              <a:buFont typeface="Arial"/>
              <a:buChar char="•"/>
            </a:pPr>
            <a:r>
              <a:rPr lang="en-US" sz="2246">
                <a:solidFill>
                  <a:srgbClr val="000000"/>
                </a:solidFill>
                <a:latin typeface="Canva Sans"/>
              </a:rPr>
              <a:t>Enables precise control over product distribution in catalytic reactions.</a:t>
            </a:r>
          </a:p>
          <a:p>
            <a:pPr marL="0" indent="0" lvl="0">
              <a:lnSpc>
                <a:spcPts val="3369"/>
              </a:lnSpc>
            </a:pPr>
          </a:p>
          <a:p>
            <a:pPr marL="0" indent="0" lvl="0">
              <a:lnSpc>
                <a:spcPts val="3369"/>
              </a:lnSpc>
            </a:pPr>
            <a:r>
              <a:rPr lang="en-US" sz="2246">
                <a:solidFill>
                  <a:srgbClr val="000000"/>
                </a:solidFill>
                <a:latin typeface="Canva Sans Bold"/>
              </a:rPr>
              <a:t>Acidic Sites for Reactions:</a:t>
            </a:r>
          </a:p>
          <a:p>
            <a:pPr marL="0" indent="0" lvl="0">
              <a:lnSpc>
                <a:spcPts val="3369"/>
              </a:lnSpc>
            </a:pPr>
          </a:p>
          <a:p>
            <a:pPr marL="484954" indent="-242477" lvl="1">
              <a:lnSpc>
                <a:spcPts val="3369"/>
              </a:lnSpc>
              <a:buFont typeface="Arial"/>
              <a:buChar char="•"/>
            </a:pPr>
            <a:r>
              <a:rPr lang="en-US" sz="2246">
                <a:solidFill>
                  <a:srgbClr val="000000"/>
                </a:solidFill>
                <a:latin typeface="Canva Sans"/>
              </a:rPr>
              <a:t>Zeolites contain acid sites crucial for various chemical transformations.</a:t>
            </a:r>
          </a:p>
          <a:p>
            <a:pPr marL="484954" indent="-242477" lvl="1">
              <a:lnSpc>
                <a:spcPts val="3369"/>
              </a:lnSpc>
              <a:buFont typeface="Arial"/>
              <a:buChar char="•"/>
            </a:pPr>
            <a:r>
              <a:rPr lang="en-US" sz="2246">
                <a:solidFill>
                  <a:srgbClr val="000000"/>
                </a:solidFill>
                <a:latin typeface="Canva Sans"/>
              </a:rPr>
              <a:t>These sites catalyze reactions like cracking, isomerization, and alkylation.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12" y="-35398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7"/>
                </a:lnTo>
                <a:lnTo>
                  <a:pt x="0" y="169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76524">
            <a:off x="16123629" y="4321039"/>
            <a:ext cx="4328742" cy="1644922"/>
          </a:xfrm>
          <a:custGeom>
            <a:avLst/>
            <a:gdLst/>
            <a:ahLst/>
            <a:cxnLst/>
            <a:rect r="r" b="b" t="t" l="l"/>
            <a:pathLst>
              <a:path h="1644922" w="4328742">
                <a:moveTo>
                  <a:pt x="0" y="0"/>
                </a:moveTo>
                <a:lnTo>
                  <a:pt x="4328742" y="0"/>
                </a:lnTo>
                <a:lnTo>
                  <a:pt x="4328742" y="1644922"/>
                </a:lnTo>
                <a:lnTo>
                  <a:pt x="0" y="1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969483" y="2390794"/>
            <a:ext cx="1998183" cy="1998183"/>
          </a:xfrm>
          <a:custGeom>
            <a:avLst/>
            <a:gdLst/>
            <a:ahLst/>
            <a:cxnLst/>
            <a:rect r="r" b="b" t="t" l="l"/>
            <a:pathLst>
              <a:path h="1998183" w="1998183">
                <a:moveTo>
                  <a:pt x="0" y="0"/>
                </a:moveTo>
                <a:lnTo>
                  <a:pt x="1998183" y="0"/>
                </a:lnTo>
                <a:lnTo>
                  <a:pt x="1998183" y="1998183"/>
                </a:lnTo>
                <a:lnTo>
                  <a:pt x="0" y="19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028">
            <a:off x="6842012" y="9441436"/>
            <a:ext cx="5167333" cy="1691127"/>
          </a:xfrm>
          <a:custGeom>
            <a:avLst/>
            <a:gdLst/>
            <a:ahLst/>
            <a:cxnLst/>
            <a:rect r="r" b="b" t="t" l="l"/>
            <a:pathLst>
              <a:path h="1691127" w="5167333">
                <a:moveTo>
                  <a:pt x="0" y="0"/>
                </a:moveTo>
                <a:lnTo>
                  <a:pt x="5167333" y="0"/>
                </a:lnTo>
                <a:lnTo>
                  <a:pt x="5167333" y="1691128"/>
                </a:lnTo>
                <a:lnTo>
                  <a:pt x="0" y="1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6802" y="-353986"/>
            <a:ext cx="1853635" cy="1853635"/>
          </a:xfrm>
          <a:custGeom>
            <a:avLst/>
            <a:gdLst/>
            <a:ahLst/>
            <a:cxnLst/>
            <a:rect r="r" b="b" t="t" l="l"/>
            <a:pathLst>
              <a:path h="1853635" w="1853635">
                <a:moveTo>
                  <a:pt x="0" y="0"/>
                </a:moveTo>
                <a:lnTo>
                  <a:pt x="1853634" y="0"/>
                </a:lnTo>
                <a:lnTo>
                  <a:pt x="1853634" y="1853634"/>
                </a:lnTo>
                <a:lnTo>
                  <a:pt x="0" y="1853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3206" y="129590"/>
            <a:ext cx="3294690" cy="1078262"/>
          </a:xfrm>
          <a:custGeom>
            <a:avLst/>
            <a:gdLst/>
            <a:ahLst/>
            <a:cxnLst/>
            <a:rect r="r" b="b" t="t" l="l"/>
            <a:pathLst>
              <a:path h="1078262" w="3294690">
                <a:moveTo>
                  <a:pt x="0" y="0"/>
                </a:moveTo>
                <a:lnTo>
                  <a:pt x="3294691" y="0"/>
                </a:lnTo>
                <a:lnTo>
                  <a:pt x="3294691" y="1078262"/>
                </a:lnTo>
                <a:lnTo>
                  <a:pt x="0" y="10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22350" y="7194793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19"/>
                </a:lnTo>
                <a:lnTo>
                  <a:pt x="0" y="37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9316" y="7396440"/>
            <a:ext cx="4958949" cy="3723720"/>
          </a:xfrm>
          <a:custGeom>
            <a:avLst/>
            <a:gdLst/>
            <a:ahLst/>
            <a:cxnLst/>
            <a:rect r="r" b="b" t="t" l="l"/>
            <a:pathLst>
              <a:path h="3723720" w="4958949">
                <a:moveTo>
                  <a:pt x="0" y="0"/>
                </a:moveTo>
                <a:lnTo>
                  <a:pt x="4958949" y="0"/>
                </a:lnTo>
                <a:lnTo>
                  <a:pt x="4958949" y="3723720"/>
                </a:lnTo>
                <a:lnTo>
                  <a:pt x="0" y="3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8294" y="979252"/>
            <a:ext cx="17371413" cy="141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3"/>
              </a:lnSpc>
            </a:pPr>
            <a:r>
              <a:rPr lang="en-US" sz="7802">
                <a:solidFill>
                  <a:srgbClr val="D66A12"/>
                </a:solidFill>
                <a:latin typeface="Childos Arabic Bold"/>
              </a:rPr>
              <a:t>ADVANTAGES OF ZEOLITES IN CATALYSIS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294" y="3507128"/>
            <a:ext cx="17829706" cy="5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514" u="sng">
                <a:solidFill>
                  <a:srgbClr val="000000"/>
                </a:solidFill>
                <a:latin typeface="Canva Sans Bold"/>
              </a:rPr>
              <a:t>High Surface Area:</a:t>
            </a:r>
          </a:p>
          <a:p>
            <a:pPr algn="just" marL="758844" indent="-379422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Canva Sans"/>
              </a:rPr>
              <a:t>Porous structure provides a large active surface area and thereby accelerate the reactions.</a:t>
            </a:r>
          </a:p>
          <a:p>
            <a:pPr algn="just">
              <a:lnSpc>
                <a:spcPts val="4920"/>
              </a:lnSpc>
            </a:pPr>
            <a:r>
              <a:rPr lang="en-US" sz="3514" u="sng">
                <a:solidFill>
                  <a:srgbClr val="000000"/>
                </a:solidFill>
                <a:latin typeface="Canva Sans Bold"/>
              </a:rPr>
              <a:t>Specific Pore Sizes</a:t>
            </a:r>
          </a:p>
          <a:p>
            <a:pPr algn="just" marL="758844" indent="-379422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Canva Sans"/>
              </a:rPr>
              <a:t>Different zeolite structures offer pores of specific sizes and shapes , selectively admitting molecules based on size.</a:t>
            </a:r>
          </a:p>
          <a:p>
            <a:pPr algn="just">
              <a:lnSpc>
                <a:spcPts val="4920"/>
              </a:lnSpc>
            </a:pPr>
            <a:r>
              <a:rPr lang="en-US" sz="3514" u="sng">
                <a:solidFill>
                  <a:srgbClr val="000000"/>
                </a:solidFill>
                <a:latin typeface="Canva Sans Bold"/>
              </a:rPr>
              <a:t>Thermal and Chemical Stability:</a:t>
            </a:r>
          </a:p>
          <a:p>
            <a:pPr algn="just" marL="758844" indent="-379422" lvl="1">
              <a:lnSpc>
                <a:spcPts val="4920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Canva Sans"/>
              </a:rPr>
              <a:t>Zeolites are stable under high temperatures and harsh chemical conditions.</a:t>
            </a:r>
          </a:p>
          <a:p>
            <a:pPr algn="ctr">
              <a:lnSpc>
                <a:spcPts val="49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7745" y="2863319"/>
            <a:ext cx="19041784" cy="6193333"/>
          </a:xfrm>
          <a:custGeom>
            <a:avLst/>
            <a:gdLst/>
            <a:ahLst/>
            <a:cxnLst/>
            <a:rect r="r" b="b" t="t" l="l"/>
            <a:pathLst>
              <a:path h="6193333" w="19041784">
                <a:moveTo>
                  <a:pt x="0" y="0"/>
                </a:moveTo>
                <a:lnTo>
                  <a:pt x="19041784" y="0"/>
                </a:lnTo>
                <a:lnTo>
                  <a:pt x="19041784" y="6193334"/>
                </a:lnTo>
                <a:lnTo>
                  <a:pt x="0" y="61933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DAGBDWdTvAE</dc:identifier>
  <dcterms:modified xsi:type="dcterms:W3CDTF">2011-08-01T06:04:30Z</dcterms:modified>
  <cp:revision>1</cp:revision>
  <dc:title>Non Text Magic Studio Magic Design for Presentations L&amp;P</dc:title>
</cp:coreProperties>
</file>